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7" r:id="rId4"/>
  </p:sldMasterIdLst>
  <p:notesMasterIdLst>
    <p:notesMasterId r:id="rId22"/>
  </p:notesMasterIdLst>
  <p:sldIdLst>
    <p:sldId id="1864" r:id="rId5"/>
    <p:sldId id="1845" r:id="rId6"/>
    <p:sldId id="1846" r:id="rId7"/>
    <p:sldId id="1868" r:id="rId8"/>
    <p:sldId id="1848" r:id="rId9"/>
    <p:sldId id="1849" r:id="rId10"/>
    <p:sldId id="1866" r:id="rId11"/>
    <p:sldId id="1870" r:id="rId12"/>
    <p:sldId id="1852" r:id="rId13"/>
    <p:sldId id="1872" r:id="rId14"/>
    <p:sldId id="1871" r:id="rId15"/>
    <p:sldId id="1873" r:id="rId16"/>
    <p:sldId id="1865" r:id="rId17"/>
    <p:sldId id="1858" r:id="rId18"/>
    <p:sldId id="1859" r:id="rId19"/>
    <p:sldId id="1875" r:id="rId20"/>
    <p:sldId id="1874" r:id="rId2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80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387"/>
    <a:srgbClr val="FF2625"/>
    <a:srgbClr val="007788"/>
    <a:srgbClr val="297C2A"/>
    <a:srgbClr val="F69000"/>
    <a:srgbClr val="01C2D1"/>
    <a:srgbClr val="D6D734"/>
    <a:srgbClr val="005C68"/>
    <a:srgbClr val="3B2E5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 autoAdjust="0"/>
    <p:restoredTop sz="94733" autoAdjust="0"/>
  </p:normalViewPr>
  <p:slideViewPr>
    <p:cSldViewPr snapToGrid="0">
      <p:cViewPr varScale="1">
        <p:scale>
          <a:sx n="114" d="100"/>
          <a:sy n="114" d="100"/>
        </p:scale>
        <p:origin x="744" y="168"/>
      </p:cViewPr>
      <p:guideLst>
        <p:guide orient="horz" pos="2160"/>
        <p:guide pos="480"/>
        <p:guide pos="7200"/>
        <p:guide pos="4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5288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4129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4436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160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325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088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265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32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5191-0569-4DC4-91C0-32BE2B3AB9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E7964CB-E75A-4A03-88D3-6A48EF650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2012" y="2766219"/>
            <a:ext cx="6220101" cy="1325563"/>
          </a:xfrm>
          <a:prstGeom prst="rect">
            <a:avLst/>
          </a:prstGeom>
        </p:spPr>
        <p:txBody>
          <a:bodyPr anchor="ctr"/>
          <a:lstStyle>
            <a:lvl1pPr>
              <a:defRPr b="1"/>
            </a:lvl1pPr>
          </a:lstStyle>
          <a:p>
            <a:r>
              <a:rPr lang="en-US" dirty="0"/>
              <a:t>Insert title here</a:t>
            </a:r>
          </a:p>
        </p:txBody>
      </p:sp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906BF34F-6945-4E11-BAEC-F66F7254C4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Blu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BC85C715-EF0D-4E33-AC89-C35DD2596E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7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340929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5" descr="Red, blue grey white pattern background">
            <a:extLst>
              <a:ext uri="{FF2B5EF4-FFF2-40B4-BE49-F238E27FC236}">
                <a16:creationId xmlns:a16="http://schemas.microsoft.com/office/drawing/2014/main" id="{8FD53BA4-73D2-4CCA-8580-11F422152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White Striped background">
            <a:extLst>
              <a:ext uri="{FF2B5EF4-FFF2-40B4-BE49-F238E27FC236}">
                <a16:creationId xmlns:a16="http://schemas.microsoft.com/office/drawing/2014/main" id="{3917D528-010E-4303-97BF-F7F67BC661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780F473D-F2DF-4163-AB6E-F7327F60EC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115823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7DC18506-6205-438F-AA5C-D337F9975FC3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757381" y="2591662"/>
            <a:ext cx="10667999" cy="28337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7" name="Picture Placeholder 5" descr="Red, blue grey white pattern background">
            <a:extLst>
              <a:ext uri="{FF2B5EF4-FFF2-40B4-BE49-F238E27FC236}">
                <a16:creationId xmlns:a16="http://schemas.microsoft.com/office/drawing/2014/main" id="{CD2D4C14-919B-45F8-8FB9-55AAC8A8FC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0252"/>
            <a:ext cx="12192000" cy="8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668F4E-0433-49FD-9D92-3B60E9B0AE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99742" y="715961"/>
            <a:ext cx="6477000" cy="1189037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 spc="-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9743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 indent="-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6" name="Picture Placeholder 6" descr="Red, blue grey white pattern background">
            <a:extLst>
              <a:ext uri="{FF2B5EF4-FFF2-40B4-BE49-F238E27FC236}">
                <a16:creationId xmlns:a16="http://schemas.microsoft.com/office/drawing/2014/main" id="{3A82D859-AED3-485F-A04E-40320B104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7679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0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13624-9AD4-4B61-B3D1-7B2121350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4"/>
            <a:ext cx="10591800" cy="646332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F03C311-DDF4-44A3-9D51-D5FDC4A8E7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432562"/>
            <a:ext cx="10667999" cy="92742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 b="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9FD563C5-3DFB-47DD-8A9E-30D8084590F6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>
          <a:xfrm>
            <a:off x="762001" y="2369129"/>
            <a:ext cx="10667998" cy="3343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US" dirty="0"/>
              <a:t>Insert Content here</a:t>
            </a:r>
          </a:p>
        </p:txBody>
      </p:sp>
      <p:pic>
        <p:nvPicPr>
          <p:cNvPr id="9" name="Picture Placeholder 8" descr="Red, blue grey white pattern background">
            <a:extLst>
              <a:ext uri="{FF2B5EF4-FFF2-40B4-BE49-F238E27FC236}">
                <a16:creationId xmlns:a16="http://schemas.microsoft.com/office/drawing/2014/main" id="{EFDBB6A3-9760-4B41-9E31-6D5DD396E1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99582"/>
            <a:ext cx="12192000" cy="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2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3F45076F-4240-4B40-8CE4-637DD751A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3"/>
            <a:ext cx="5334000" cy="118903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5334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>
              <a:lnSpc>
                <a:spcPct val="100000"/>
              </a:lnSpc>
              <a:spcBef>
                <a:spcPts val="1000"/>
              </a:spcBef>
              <a:defRPr sz="1800"/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305541"/>
            <a:ext cx="4572000" cy="2362200"/>
          </a:xfrm>
          <a:prstGeom prst="rect">
            <a:avLst/>
          </a:prstGeom>
          <a:solidFill>
            <a:schemeClr val="tx2"/>
          </a:solidFill>
        </p:spPr>
        <p:txBody>
          <a:bodyPr>
            <a:normAutofit/>
          </a:bodyPr>
          <a:lstStyle>
            <a:lvl1pPr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1" name="Picture Placeholder 5" descr="Red, blue grey white pattern background">
            <a:extLst>
              <a:ext uri="{FF2B5EF4-FFF2-40B4-BE49-F238E27FC236}">
                <a16:creationId xmlns:a16="http://schemas.microsoft.com/office/drawing/2014/main" id="{1014381E-E235-4624-9267-69EEEE9826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980922"/>
            <a:ext cx="12192000" cy="8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Gra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87E8F-5716-4A71-B64F-EC5A742B4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5961"/>
            <a:ext cx="6477000" cy="1189038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spcBef>
                <a:spcPts val="1000"/>
              </a:spcBef>
              <a:defRPr sz="40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905000"/>
            <a:ext cx="6477000" cy="32766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 marL="228600">
              <a:lnSpc>
                <a:spcPct val="100000"/>
              </a:lnSpc>
              <a:spcBef>
                <a:spcPts val="100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Insert subtitle here</a:t>
            </a:r>
          </a:p>
          <a:p>
            <a:pPr lvl="1"/>
            <a:r>
              <a:rPr lang="en-US" dirty="0"/>
              <a:t>Insert content here</a:t>
            </a:r>
          </a:p>
        </p:txBody>
      </p:sp>
      <p:pic>
        <p:nvPicPr>
          <p:cNvPr id="5" name="Picture Placeholder 6" descr="Red, blue grey white pattern background">
            <a:extLst>
              <a:ext uri="{FF2B5EF4-FFF2-40B4-BE49-F238E27FC236}">
                <a16:creationId xmlns:a16="http://schemas.microsoft.com/office/drawing/2014/main" id="{6696C96D-182E-490E-A117-B60FF185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27166" y="0"/>
            <a:ext cx="4764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2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 descr="Picture placeholder ">
            <a:extLst>
              <a:ext uri="{FF2B5EF4-FFF2-40B4-BE49-F238E27FC236}">
                <a16:creationId xmlns:a16="http://schemas.microsoft.com/office/drawing/2014/main" id="{21F9B252-B7D4-4DA8-92E8-8A98BFEF4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title here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96904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9" r:id="rId2"/>
    <p:sldLayoutId id="2147483700" r:id="rId3"/>
    <p:sldLayoutId id="2147483691" r:id="rId4"/>
    <p:sldLayoutId id="2147483701" r:id="rId5"/>
    <p:sldLayoutId id="2147483706" r:id="rId6"/>
    <p:sldLayoutId id="2147483702" r:id="rId7"/>
    <p:sldLayoutId id="2147483704" r:id="rId8"/>
    <p:sldLayoutId id="2147483703" r:id="rId9"/>
    <p:sldLayoutId id="2147483690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39734" y="2766219"/>
            <a:ext cx="7326488" cy="1325563"/>
          </a:xfrm>
        </p:spPr>
        <p:txBody>
          <a:bodyPr anchor="ctr">
            <a:noAutofit/>
          </a:bodyPr>
          <a:lstStyle/>
          <a:p>
            <a:r>
              <a:rPr lang="en-US" altLang="en-US" dirty="0"/>
              <a:t>Expedia Hotel Recommendation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43D7ED-B2D1-B605-D6C1-5DA5969F284B}"/>
              </a:ext>
            </a:extLst>
          </p:cNvPr>
          <p:cNvSpPr txBox="1"/>
          <p:nvPr/>
        </p:nvSpPr>
        <p:spPr>
          <a:xfrm>
            <a:off x="9663289" y="112889"/>
            <a:ext cx="35447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Python final project</a:t>
            </a:r>
          </a:p>
          <a:p>
            <a:r>
              <a:rPr lang="en-US" b="1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Team 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Aniket 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Mohil 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Taha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Vijay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Yamini R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2" y="121444"/>
            <a:ext cx="12333112" cy="1189038"/>
          </a:xfrm>
        </p:spPr>
        <p:txBody>
          <a:bodyPr>
            <a:normAutofit/>
          </a:bodyPr>
          <a:lstStyle/>
          <a:p>
            <a:r>
              <a:rPr lang="en-US" dirty="0"/>
              <a:t>Fitting the Model – PCA (6/8)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A427513-30E3-58A5-AEE1-04DD9422B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5" y="715962"/>
            <a:ext cx="5793922" cy="3291593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A014D03-33AE-348E-25F0-927B3D9EB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88" y="715962"/>
            <a:ext cx="5575300" cy="3568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579A6A-9E36-855D-DCD3-6F5D31548649}"/>
              </a:ext>
            </a:extLst>
          </p:cNvPr>
          <p:cNvSpPr txBox="1"/>
          <p:nvPr/>
        </p:nvSpPr>
        <p:spPr>
          <a:xfrm>
            <a:off x="118532" y="4359891"/>
            <a:ext cx="10086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Performed PCA for dimension reduction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90% variation was explained by variables till 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+mn-lt"/>
              </a:rPr>
              <a:t>Performance of model without PCA and scaling of data for Top 5 clusters performed better than PCA</a:t>
            </a:r>
          </a:p>
        </p:txBody>
      </p:sp>
    </p:spTree>
    <p:extLst>
      <p:ext uri="{BB962C8B-B14F-4D97-AF65-F5344CB8AC3E}">
        <p14:creationId xmlns:p14="http://schemas.microsoft.com/office/powerpoint/2010/main" val="329045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2" y="121444"/>
            <a:ext cx="12333112" cy="1189038"/>
          </a:xfrm>
        </p:spPr>
        <p:txBody>
          <a:bodyPr>
            <a:normAutofit/>
          </a:bodyPr>
          <a:lstStyle/>
          <a:p>
            <a:r>
              <a:rPr lang="en-US" dirty="0"/>
              <a:t>Fitting the Model – Algorithms (7/8) 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D795F2-F24B-27FF-6D0B-902A29DEC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" y="1068283"/>
            <a:ext cx="5333998" cy="383622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286AE65-CDB7-E1AF-6644-AF314DF92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072" y="1059417"/>
            <a:ext cx="5469139" cy="3946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B35BE-4129-8557-09B8-360C6952A69B}"/>
              </a:ext>
            </a:extLst>
          </p:cNvPr>
          <p:cNvSpPr txBox="1"/>
          <p:nvPr/>
        </p:nvSpPr>
        <p:spPr>
          <a:xfrm>
            <a:off x="89213" y="702527"/>
            <a:ext cx="278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Random Forest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1BC6-A23D-0D83-3915-05C7AD3BE564}"/>
              </a:ext>
            </a:extLst>
          </p:cNvPr>
          <p:cNvSpPr txBox="1"/>
          <p:nvPr/>
        </p:nvSpPr>
        <p:spPr>
          <a:xfrm>
            <a:off x="5813072" y="690085"/>
            <a:ext cx="278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K-NN</a:t>
            </a:r>
          </a:p>
        </p:txBody>
      </p:sp>
    </p:spTree>
    <p:extLst>
      <p:ext uri="{BB962C8B-B14F-4D97-AF65-F5344CB8AC3E}">
        <p14:creationId xmlns:p14="http://schemas.microsoft.com/office/powerpoint/2010/main" val="125961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2" y="121444"/>
            <a:ext cx="12333112" cy="1189038"/>
          </a:xfrm>
        </p:spPr>
        <p:txBody>
          <a:bodyPr>
            <a:normAutofit/>
          </a:bodyPr>
          <a:lstStyle/>
          <a:p>
            <a:r>
              <a:rPr lang="en-US" dirty="0"/>
              <a:t>Fitting the Model - Algorithms (8/8) 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1D96AFE-F17E-09AD-3CE2-A7F1D3BD0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2" y="1295823"/>
            <a:ext cx="5847676" cy="402537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37A6C9C-C62F-FC51-7AB3-3F6678A14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88" y="1262368"/>
            <a:ext cx="5474009" cy="3889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78479-B617-6DA3-A63B-3F1AD200FB93}"/>
              </a:ext>
            </a:extLst>
          </p:cNvPr>
          <p:cNvSpPr txBox="1"/>
          <p:nvPr/>
        </p:nvSpPr>
        <p:spPr>
          <a:xfrm>
            <a:off x="136635" y="812749"/>
            <a:ext cx="278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XG Boost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50F5D-0CAD-7BE3-58A9-9EF0736D9CC0}"/>
              </a:ext>
            </a:extLst>
          </p:cNvPr>
          <p:cNvSpPr txBox="1"/>
          <p:nvPr/>
        </p:nvSpPr>
        <p:spPr>
          <a:xfrm>
            <a:off x="6294139" y="859639"/>
            <a:ext cx="2787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Decision Tree</a:t>
            </a:r>
          </a:p>
        </p:txBody>
      </p:sp>
    </p:spTree>
    <p:extLst>
      <p:ext uri="{BB962C8B-B14F-4D97-AF65-F5344CB8AC3E}">
        <p14:creationId xmlns:p14="http://schemas.microsoft.com/office/powerpoint/2010/main" val="201372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02AD8E-4C7C-4A1B-89B1-9A0997F4F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783"/>
            <a:ext cx="6477000" cy="1189038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983130-30E8-295F-51E2-5257D22D5541}"/>
              </a:ext>
            </a:extLst>
          </p:cNvPr>
          <p:cNvSpPr txBox="1"/>
          <p:nvPr/>
        </p:nvSpPr>
        <p:spPr>
          <a:xfrm>
            <a:off x="124178" y="794977"/>
            <a:ext cx="65136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After running algorithms on different combinations of data, the best combination was “Data with Top 5 Hotel_cluster”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The best algorithm based on accuracy is </a:t>
            </a:r>
            <a:r>
              <a:rPr lang="en-US" sz="1600" b="1" dirty="0">
                <a:solidFill>
                  <a:schemeClr val="bg1"/>
                </a:solidFill>
                <a:latin typeface="+mn-lt"/>
              </a:rPr>
              <a:t>“XG Boost”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906117AD-14B9-1BA0-84E1-EB5CA205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89251"/>
            <a:ext cx="3601156" cy="22160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B9BA04-C17A-AD3F-44D3-50ABFB74D233}"/>
              </a:ext>
            </a:extLst>
          </p:cNvPr>
          <p:cNvSpPr txBox="1"/>
          <p:nvPr/>
        </p:nvSpPr>
        <p:spPr>
          <a:xfrm>
            <a:off x="124178" y="3777015"/>
            <a:ext cx="65136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Based on the above accuracies, it can be concluded that the current models may not be performing well on the given data.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74151"/>
                </a:solidFill>
                <a:effectLst/>
                <a:latin typeface="Söhne"/>
              </a:rPr>
              <a:t>It could also be helpful to consider alternative modeling techniques or to collect additional data to improve the accuracy of the models.</a:t>
            </a:r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BE9FA7-7423-E941-F07C-82885C507589}"/>
              </a:ext>
            </a:extLst>
          </p:cNvPr>
          <p:cNvSpPr txBox="1"/>
          <p:nvPr/>
        </p:nvSpPr>
        <p:spPr>
          <a:xfrm>
            <a:off x="3714044" y="3111246"/>
            <a:ext cx="36011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*The accuracy for logistic regression and Knn is the lowest on train and test as it is used for binary classification problems however the data used has more than 2 categories.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1F1BA7-1444-A177-E7D9-0C6DB8A0E9C0}"/>
              </a:ext>
            </a:extLst>
          </p:cNvPr>
          <p:cNvSpPr txBox="1"/>
          <p:nvPr/>
        </p:nvSpPr>
        <p:spPr>
          <a:xfrm>
            <a:off x="7026912" y="2242367"/>
            <a:ext cx="21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*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71B15-1A69-48A6-AD90-10C0FE477DDA}"/>
              </a:ext>
            </a:extLst>
          </p:cNvPr>
          <p:cNvSpPr txBox="1"/>
          <p:nvPr/>
        </p:nvSpPr>
        <p:spPr>
          <a:xfrm>
            <a:off x="7023024" y="2375258"/>
            <a:ext cx="2174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+mn-lt"/>
              </a:rPr>
              <a:t>*</a:t>
            </a:r>
            <a:endParaRPr lang="en-US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90B9DA7A-AC62-9A36-C599-18184826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158" y="1926564"/>
            <a:ext cx="3315423" cy="1169551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15BFF0AF-2DC3-02B7-6F68-AE43DE20DD54}"/>
              </a:ext>
            </a:extLst>
          </p:cNvPr>
          <p:cNvSpPr/>
          <p:nvPr/>
        </p:nvSpPr>
        <p:spPr>
          <a:xfrm>
            <a:off x="4959798" y="2805244"/>
            <a:ext cx="1689220" cy="19457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789" y="2915048"/>
            <a:ext cx="9141397" cy="615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8566" y="91828"/>
            <a:ext cx="9141397" cy="615553"/>
          </a:xfrm>
        </p:spPr>
        <p:txBody>
          <a:bodyPr/>
          <a:lstStyle/>
          <a:p>
            <a:r>
              <a:rPr lang="en-US" dirty="0"/>
              <a:t>Annexure – List of Variables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B6FA569-4729-A648-2686-4F99B8EDC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03" y="830042"/>
            <a:ext cx="3997808" cy="49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8566" y="114130"/>
            <a:ext cx="9141397" cy="615553"/>
          </a:xfrm>
        </p:spPr>
        <p:txBody>
          <a:bodyPr/>
          <a:lstStyle/>
          <a:p>
            <a:r>
              <a:rPr lang="en-US" dirty="0"/>
              <a:t>Annexure – Snippet of Code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6D9083-566F-8447-0233-E9741842B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9" y="3557238"/>
            <a:ext cx="5819422" cy="2310333"/>
          </a:xfrm>
          <a:prstGeom prst="rect">
            <a:avLst/>
          </a:prstGeom>
        </p:spPr>
      </p:pic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28994895-1291-4F22-34C9-BFA892547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4" y="3612029"/>
            <a:ext cx="5377365" cy="2310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E70AB81-059C-3FC3-941D-EFC39EA89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672985"/>
              </p:ext>
            </p:extLst>
          </p:nvPr>
        </p:nvGraphicFramePr>
        <p:xfrm>
          <a:off x="173677" y="830042"/>
          <a:ext cx="9141395" cy="2629189"/>
        </p:xfrm>
        <a:graphic>
          <a:graphicData uri="http://schemas.openxmlformats.org/drawingml/2006/table">
            <a:tbl>
              <a:tblPr/>
              <a:tblGrid>
                <a:gridCol w="1023781">
                  <a:extLst>
                    <a:ext uri="{9D8B030D-6E8A-4147-A177-3AD203B41FA5}">
                      <a16:colId xmlns:a16="http://schemas.microsoft.com/office/drawing/2014/main" val="4194215389"/>
                    </a:ext>
                  </a:extLst>
                </a:gridCol>
                <a:gridCol w="2438397">
                  <a:extLst>
                    <a:ext uri="{9D8B030D-6E8A-4147-A177-3AD203B41FA5}">
                      <a16:colId xmlns:a16="http://schemas.microsoft.com/office/drawing/2014/main" val="1401563615"/>
                    </a:ext>
                  </a:extLst>
                </a:gridCol>
                <a:gridCol w="1231304">
                  <a:extLst>
                    <a:ext uri="{9D8B030D-6E8A-4147-A177-3AD203B41FA5}">
                      <a16:colId xmlns:a16="http://schemas.microsoft.com/office/drawing/2014/main" val="3048702748"/>
                    </a:ext>
                  </a:extLst>
                </a:gridCol>
                <a:gridCol w="1234762">
                  <a:extLst>
                    <a:ext uri="{9D8B030D-6E8A-4147-A177-3AD203B41FA5}">
                      <a16:colId xmlns:a16="http://schemas.microsoft.com/office/drawing/2014/main" val="3148017376"/>
                    </a:ext>
                  </a:extLst>
                </a:gridCol>
                <a:gridCol w="1217469">
                  <a:extLst>
                    <a:ext uri="{9D8B030D-6E8A-4147-A177-3AD203B41FA5}">
                      <a16:colId xmlns:a16="http://schemas.microsoft.com/office/drawing/2014/main" val="433686883"/>
                    </a:ext>
                  </a:extLst>
                </a:gridCol>
                <a:gridCol w="1092955">
                  <a:extLst>
                    <a:ext uri="{9D8B030D-6E8A-4147-A177-3AD203B41FA5}">
                      <a16:colId xmlns:a16="http://schemas.microsoft.com/office/drawing/2014/main" val="865378657"/>
                    </a:ext>
                  </a:extLst>
                </a:gridCol>
                <a:gridCol w="902727">
                  <a:extLst>
                    <a:ext uri="{9D8B030D-6E8A-4147-A177-3AD203B41FA5}">
                      <a16:colId xmlns:a16="http://schemas.microsoft.com/office/drawing/2014/main" val="21877864"/>
                    </a:ext>
                  </a:extLst>
                </a:gridCol>
              </a:tblGrid>
              <a:tr h="141947"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Sr.No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Data 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Accuracy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2932227"/>
                  </a:ext>
                </a:extLst>
              </a:tr>
              <a:tr h="2778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RF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LR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Knn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XG Boost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155940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Without Scaling the entire 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4219999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Scaling the entire data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128610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Without Scaling, filtering top 5 clusters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42.2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34.0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154420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Scaling, filtering top 5 clusters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43.3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313910"/>
                  </a:ext>
                </a:extLst>
              </a:tr>
              <a:tr h="47194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Scaling, filtering top 5 clusters, &amp; year and monthwise split of train and test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28.5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28.4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11682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Scaling, filtering top 10 clusters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23.1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5834132"/>
                  </a:ext>
                </a:extLst>
              </a:tr>
              <a:tr h="239005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With Scaling, filtering top 5 clusters + applying PCA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35.7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27.9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4114856"/>
                  </a:ext>
                </a:extLst>
              </a:tr>
            </a:tbl>
          </a:graphicData>
        </a:graphic>
      </p:graphicFrame>
      <p:sp>
        <p:nvSpPr>
          <p:cNvPr id="6" name="Frame 5">
            <a:extLst>
              <a:ext uri="{FF2B5EF4-FFF2-40B4-BE49-F238E27FC236}">
                <a16:creationId xmlns:a16="http://schemas.microsoft.com/office/drawing/2014/main" id="{21419D35-8236-8877-6366-2DEA54D2A091}"/>
              </a:ext>
            </a:extLst>
          </p:cNvPr>
          <p:cNvSpPr/>
          <p:nvPr/>
        </p:nvSpPr>
        <p:spPr>
          <a:xfrm>
            <a:off x="1014761" y="1996068"/>
            <a:ext cx="8300313" cy="3456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04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8DF32A-D165-40DA-AAE8-A6E9579E2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48566" y="136432"/>
            <a:ext cx="9141397" cy="615553"/>
          </a:xfrm>
        </p:spPr>
        <p:txBody>
          <a:bodyPr/>
          <a:lstStyle/>
          <a:p>
            <a:r>
              <a:rPr lang="en-US" dirty="0"/>
              <a:t>Annexure – Snippet of Code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4170F64-F0FC-F281-62A2-65A06508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05" y="927805"/>
            <a:ext cx="5060470" cy="217664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33C33B4-7ACA-9065-ADC8-520DAAD00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356" y="919359"/>
            <a:ext cx="6110706" cy="217664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6A6680C-108B-2CB0-5F0F-1206574AD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221" y="3584223"/>
            <a:ext cx="5060470" cy="309356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B9C23EEB-3266-2C34-6140-C68821830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6356" y="3584223"/>
            <a:ext cx="6095999" cy="29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190" y="144089"/>
            <a:ext cx="9141397" cy="61555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CBA01B-ECA4-4938-872A-B38BEB13AC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283" y="1894243"/>
            <a:ext cx="7799387" cy="1534757"/>
          </a:xfrm>
        </p:spPr>
        <p:txBody>
          <a:bodyPr/>
          <a:lstStyle/>
          <a:p>
            <a:pPr marL="285750" indent="-285750" algn="l">
              <a:buFont typeface="Wingdings" pitchFamily="2" charset="2"/>
              <a:buChar char="v"/>
            </a:pPr>
            <a:r>
              <a:rPr lang="en-US" sz="2400" b="1" dirty="0"/>
              <a:t>Introduction:</a:t>
            </a:r>
          </a:p>
          <a:p>
            <a:pPr marL="1028700" lvl="1" indent="-342900"/>
            <a:r>
              <a:rPr lang="en-US" sz="1800" dirty="0">
                <a:solidFill>
                  <a:schemeClr val="tx1"/>
                </a:solidFill>
              </a:rPr>
              <a:t>Business Problem and Importance of Solving the problem</a:t>
            </a:r>
          </a:p>
          <a:p>
            <a:pPr marL="1028700" lvl="1" indent="-342900"/>
            <a:r>
              <a:rPr lang="en-US" sz="1800" dirty="0">
                <a:solidFill>
                  <a:schemeClr val="tx1"/>
                </a:solidFill>
              </a:rPr>
              <a:t>Goals of the project</a:t>
            </a:r>
          </a:p>
          <a:p>
            <a:pPr marL="1028700" lvl="1" indent="-342900"/>
            <a:r>
              <a:rPr lang="en-US" sz="1800" dirty="0">
                <a:solidFill>
                  <a:schemeClr val="tx1"/>
                </a:solidFill>
              </a:rPr>
              <a:t>Implications of the project</a:t>
            </a:r>
          </a:p>
          <a:p>
            <a:pPr marL="285750" indent="-285750" algn="l">
              <a:buFont typeface="Wingdings" pitchFamily="2" charset="2"/>
              <a:buChar char="v"/>
            </a:pPr>
            <a:endParaRPr lang="en-US" dirty="0"/>
          </a:p>
          <a:p>
            <a:pPr marL="285750" indent="-285750" algn="l">
              <a:buFont typeface="Wingdings" pitchFamily="2" charset="2"/>
              <a:buChar char="v"/>
            </a:pPr>
            <a:endParaRPr lang="en-US" dirty="0"/>
          </a:p>
          <a:p>
            <a:pPr algn="l"/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52555F2C-22BA-6A48-00E1-6BC4576E7FD1}"/>
              </a:ext>
            </a:extLst>
          </p:cNvPr>
          <p:cNvSpPr txBox="1">
            <a:spLocks/>
          </p:cNvSpPr>
          <p:nvPr/>
        </p:nvSpPr>
        <p:spPr>
          <a:xfrm>
            <a:off x="85282" y="3386831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auto">
              <a:buFont typeface="Wingdings" pitchFamily="2" charset="2"/>
              <a:buChar char="v"/>
            </a:pPr>
            <a:r>
              <a:rPr lang="en-US" sz="2400" b="1" dirty="0"/>
              <a:t>Dataset:</a:t>
            </a:r>
          </a:p>
          <a:p>
            <a:pPr marL="1028700" lvl="1" indent="-342900" fontAlgn="auto"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Describing the dataset</a:t>
            </a:r>
          </a:p>
          <a:p>
            <a:pPr marL="1028700" lvl="1" indent="-342900" fontAlgn="auto"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Data Preprocessing</a:t>
            </a:r>
          </a:p>
          <a:p>
            <a:pPr marL="1028700" lvl="1" indent="-342900" fontAlgn="auto"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Facts &amp; Visualisation</a:t>
            </a:r>
          </a:p>
          <a:p>
            <a:pPr marL="1028700" lvl="1" indent="-342900" fontAlgn="auto"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Fitting the Model</a:t>
            </a:r>
          </a:p>
          <a:p>
            <a:pPr marL="1028700" lvl="1" indent="-342900" fontAlgn="auto"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</a:endParaRPr>
          </a:p>
          <a:p>
            <a:pPr marL="1028700" lvl="1" indent="-342900" fontAlgn="auto">
              <a:spcAft>
                <a:spcPts val="0"/>
              </a:spcAft>
            </a:pPr>
            <a:endParaRPr lang="en-US" sz="1800" dirty="0">
              <a:solidFill>
                <a:schemeClr val="tx1"/>
              </a:solidFill>
            </a:endParaRPr>
          </a:p>
          <a:p>
            <a:pPr marL="285750" indent="-285750" algn="l" fontAlgn="auto">
              <a:buFont typeface="Wingdings" pitchFamily="2" charset="2"/>
              <a:buChar char="v"/>
            </a:pPr>
            <a:endParaRPr lang="en-US" dirty="0"/>
          </a:p>
          <a:p>
            <a:pPr marL="285750" indent="-285750" algn="l" fontAlgn="auto">
              <a:buFont typeface="Wingdings" pitchFamily="2" charset="2"/>
              <a:buChar char="v"/>
            </a:pPr>
            <a:endParaRPr lang="en-US" dirty="0"/>
          </a:p>
          <a:p>
            <a:pPr marL="285750" indent="-285750" algn="l" fontAlgn="auto">
              <a:buFont typeface="Wingdings" pitchFamily="2" charset="2"/>
              <a:buChar char="v"/>
            </a:pPr>
            <a:endParaRPr lang="en-US" dirty="0"/>
          </a:p>
          <a:p>
            <a:pPr algn="l" fontAlgn="auto"/>
            <a:endParaRPr lang="en-US" dirty="0"/>
          </a:p>
          <a:p>
            <a:pPr fontAlgn="auto"/>
            <a:endParaRPr lang="en-US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074D9F8-407E-3D08-631B-435DC05092A5}"/>
              </a:ext>
            </a:extLst>
          </p:cNvPr>
          <p:cNvSpPr txBox="1">
            <a:spLocks/>
          </p:cNvSpPr>
          <p:nvPr/>
        </p:nvSpPr>
        <p:spPr>
          <a:xfrm>
            <a:off x="0" y="4774466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fontAlgn="auto">
              <a:buFont typeface="Wingdings" pitchFamily="2" charset="2"/>
              <a:buChar char="v"/>
            </a:pPr>
            <a:endParaRPr lang="en-US" sz="2400" b="1" dirty="0"/>
          </a:p>
          <a:p>
            <a:pPr marL="285750" indent="-285750" algn="l" fontAlgn="auto">
              <a:buFont typeface="Wingdings" pitchFamily="2" charset="2"/>
              <a:buChar char="v"/>
            </a:pPr>
            <a:r>
              <a:rPr lang="en-US" sz="2400" b="1" dirty="0"/>
              <a:t>Conclusion</a:t>
            </a:r>
          </a:p>
          <a:p>
            <a:pPr algn="l" fontAlgn="auto"/>
            <a:endParaRPr lang="en-US" sz="2400" b="1" dirty="0"/>
          </a:p>
          <a:p>
            <a:pPr marL="285750" indent="-285750" algn="l" fontAlgn="auto">
              <a:buFont typeface="Wingdings" pitchFamily="2" charset="2"/>
              <a:buChar char="v"/>
            </a:pPr>
            <a:r>
              <a:rPr lang="en-US" sz="2400" b="1" dirty="0"/>
              <a:t>Annexure (Snippet of code for reference)</a:t>
            </a:r>
          </a:p>
          <a:p>
            <a:pPr algn="l" fontAlgn="auto"/>
            <a:endParaRPr lang="en-US" dirty="0"/>
          </a:p>
          <a:p>
            <a:pPr marL="285750" indent="-285750" algn="l" fontAlgn="auto">
              <a:buFont typeface="Wingdings" pitchFamily="2" charset="2"/>
              <a:buChar char="v"/>
            </a:pPr>
            <a:endParaRPr lang="en-US" dirty="0"/>
          </a:p>
          <a:p>
            <a:pPr marL="285750" indent="-285750" algn="l" fontAlgn="auto">
              <a:buFont typeface="Wingdings" pitchFamily="2" charset="2"/>
              <a:buChar char="v"/>
            </a:pPr>
            <a:endParaRPr lang="en-US" dirty="0"/>
          </a:p>
          <a:p>
            <a:pPr fontAlgn="auto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77000" cy="1189038"/>
          </a:xfrm>
        </p:spPr>
        <p:txBody>
          <a:bodyPr/>
          <a:lstStyle/>
          <a:p>
            <a:r>
              <a:rPr lang="en-US" dirty="0"/>
              <a:t>Introduction (1/2)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071" y="730957"/>
            <a:ext cx="7325885" cy="2441222"/>
          </a:xfrm>
        </p:spPr>
        <p:txBody>
          <a:bodyPr/>
          <a:lstStyle/>
          <a:p>
            <a:r>
              <a:rPr lang="en-US" altLang="en-US" dirty="0"/>
              <a:t>Business problem &amp; What are we trying to solve:</a:t>
            </a:r>
          </a:p>
          <a:p>
            <a:pPr lvl="1"/>
            <a:r>
              <a:rPr lang="en-US" sz="1600" dirty="0"/>
              <a:t>Planning a vacation can be overwhelming </a:t>
            </a:r>
          </a:p>
          <a:p>
            <a:pPr lvl="1"/>
            <a:r>
              <a:rPr lang="en-US" sz="1600" dirty="0"/>
              <a:t>Hundreds of hotels/destination to choose </a:t>
            </a:r>
          </a:p>
          <a:p>
            <a:pPr lvl="1"/>
            <a:r>
              <a:rPr lang="en-US" sz="1600" dirty="0"/>
              <a:t>Idea of vacation is leisure and thus providing personalized hotel recommendations can be ease to the user. </a:t>
            </a:r>
          </a:p>
          <a:p>
            <a:pPr lvl="1"/>
            <a:r>
              <a:rPr lang="en-US" sz="1600" dirty="0"/>
              <a:t>Providing a better user experience, increasing customer satisfaction, and improving the overall revenue of the hotel industry.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altLang="en-US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C3E4A64-E3E6-EFDF-081A-A52BD9FE786C}"/>
              </a:ext>
            </a:extLst>
          </p:cNvPr>
          <p:cNvSpPr txBox="1">
            <a:spLocks/>
          </p:cNvSpPr>
          <p:nvPr/>
        </p:nvSpPr>
        <p:spPr>
          <a:xfrm>
            <a:off x="136071" y="3248377"/>
            <a:ext cx="6340929" cy="3612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en-US" dirty="0"/>
              <a:t>Goals: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CDFB5-BE30-ED45-3041-8974F7CF5EC5}"/>
              </a:ext>
            </a:extLst>
          </p:cNvPr>
          <p:cNvSpPr txBox="1"/>
          <p:nvPr/>
        </p:nvSpPr>
        <p:spPr>
          <a:xfrm>
            <a:off x="136071" y="3685820"/>
            <a:ext cx="3533117" cy="28931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Primary Goal:</a:t>
            </a:r>
          </a:p>
          <a:p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B</a:t>
            </a:r>
            <a:r>
              <a:rPr lang="en-US" sz="1600" dirty="0">
                <a:solidFill>
                  <a:srgbClr val="374151"/>
                </a:solidFill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uild a hotel recommendation system based on users their search, booking history and preferences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7415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Help selecting hotels that match their preferences, budget, and location 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2EE9-B526-1AC3-6B35-27942D847E44}"/>
              </a:ext>
            </a:extLst>
          </p:cNvPr>
          <p:cNvSpPr txBox="1"/>
          <p:nvPr/>
        </p:nvSpPr>
        <p:spPr>
          <a:xfrm>
            <a:off x="3804661" y="3674531"/>
            <a:ext cx="3533117" cy="295465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Secondary Goal:</a:t>
            </a:r>
          </a:p>
          <a:p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Evaluate the performance of multiple classification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Select the best-performing model based on evaluation metrics and cross-validation results.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7BA0B6F-5258-479C-87B7-C806E675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77000" cy="1189038"/>
          </a:xfrm>
        </p:spPr>
        <p:txBody>
          <a:bodyPr/>
          <a:lstStyle/>
          <a:p>
            <a:r>
              <a:rPr lang="en-US" dirty="0"/>
              <a:t>Introduction (2/2)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049" y="505874"/>
            <a:ext cx="6817885" cy="2441222"/>
          </a:xfrm>
        </p:spPr>
        <p:txBody>
          <a:bodyPr/>
          <a:lstStyle/>
          <a:p>
            <a:endParaRPr lang="en-US" altLang="en-US" dirty="0"/>
          </a:p>
          <a:p>
            <a:r>
              <a:rPr lang="en-US" altLang="en-US" dirty="0"/>
              <a:t>Implication of the project: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4CDFB5-BE30-ED45-3041-8974F7CF5EC5}"/>
              </a:ext>
            </a:extLst>
          </p:cNvPr>
          <p:cNvSpPr txBox="1"/>
          <p:nvPr/>
        </p:nvSpPr>
        <p:spPr>
          <a:xfrm>
            <a:off x="108076" y="1628903"/>
            <a:ext cx="3261885" cy="27084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Customer:</a:t>
            </a:r>
          </a:p>
          <a:p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Reduction of time spent on deciding.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Ease &amp; Convenience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3E2EE9-B526-1AC3-6B35-27942D847E44}"/>
              </a:ext>
            </a:extLst>
          </p:cNvPr>
          <p:cNvSpPr txBox="1"/>
          <p:nvPr/>
        </p:nvSpPr>
        <p:spPr>
          <a:xfrm>
            <a:off x="3534027" y="1623657"/>
            <a:ext cx="3408943" cy="26468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+mn-lt"/>
              </a:rPr>
              <a:t>Hotel Industry:</a:t>
            </a:r>
          </a:p>
          <a:p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Improved customer satisfaction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Increased revenue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Efficient marketing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Enhanced user experience 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030" name="Picture 6" descr="Why Vacation is Important - Human Resources">
            <a:extLst>
              <a:ext uri="{FF2B5EF4-FFF2-40B4-BE49-F238E27FC236}">
                <a16:creationId xmlns:a16="http://schemas.microsoft.com/office/drawing/2014/main" id="{96BCB383-B2B6-1345-EA54-658E2C3D7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22" y="4603557"/>
            <a:ext cx="4390622" cy="203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50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106364"/>
            <a:ext cx="10591800" cy="64633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Dataset (1/8)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716257-DD09-33A4-2051-DBFD3939EA56}"/>
              </a:ext>
            </a:extLst>
          </p:cNvPr>
          <p:cNvSpPr txBox="1"/>
          <p:nvPr/>
        </p:nvSpPr>
        <p:spPr>
          <a:xfrm>
            <a:off x="56445" y="757813"/>
            <a:ext cx="5573057" cy="33547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Describing the dataset:</a:t>
            </a:r>
          </a:p>
          <a:p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taken from Kaggle </a:t>
            </a:r>
            <a:r>
              <a:rPr lang="en-US" sz="1600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https://www.kaggle.com/competitions/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expedia</a:t>
            </a:r>
            <a:r>
              <a:rPr lang="en-US" sz="1600" dirty="0">
                <a:solidFill>
                  <a:schemeClr val="bg1"/>
                </a:solidFill>
                <a:latin typeface="+mn-lt"/>
              </a:rPr>
              <a:t>-hotel-</a:t>
            </a:r>
            <a:r>
              <a:rPr lang="en-US" sz="1600" dirty="0" err="1">
                <a:solidFill>
                  <a:schemeClr val="bg1"/>
                </a:solidFill>
                <a:latin typeface="+mn-lt"/>
              </a:rPr>
              <a:t>recom</a:t>
            </a:r>
            <a:endParaRPr lang="en-US" sz="1600" dirty="0">
              <a:solidFill>
                <a:schemeClr val="bg1"/>
              </a:solidFill>
              <a:latin typeface="+mn-lt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No of Rows – 37670293 &amp; No of Columns – 24</a:t>
            </a:r>
          </a:p>
          <a:p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     (list of variables with description added in Annexure)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Input variables : User location, device used, package, </a:t>
            </a:r>
            <a:r>
              <a:rPr lang="en-US" sz="1600" dirty="0" err="1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etc</a:t>
            </a: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(detailed list attached in annexure)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Output variable : Hotel_cluster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210FB-F270-EC6C-4349-579E2A8FCF46}"/>
              </a:ext>
            </a:extLst>
          </p:cNvPr>
          <p:cNvSpPr txBox="1"/>
          <p:nvPr/>
        </p:nvSpPr>
        <p:spPr>
          <a:xfrm>
            <a:off x="56445" y="4094494"/>
            <a:ext cx="5573057" cy="184665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Data Preprocessing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</a:rPr>
              <a:t>Filtered random 1L records for preprocessing and customer who did the bookings.</a:t>
            </a:r>
          </a:p>
          <a:p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Converted date into months and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Checked the data for missing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77352-EC2E-F38F-7242-318BD3EDB961}"/>
              </a:ext>
            </a:extLst>
          </p:cNvPr>
          <p:cNvSpPr txBox="1"/>
          <p:nvPr/>
        </p:nvSpPr>
        <p:spPr>
          <a:xfrm>
            <a:off x="5941610" y="1102651"/>
            <a:ext cx="5573057" cy="43396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Variable treatment</a:t>
            </a:r>
          </a:p>
          <a:p>
            <a:pPr algn="ctr"/>
            <a:endParaRPr lang="en-US" b="1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Using existing variables created new variable </a:t>
            </a:r>
            <a:r>
              <a:rPr lang="en-US" sz="1600" b="1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“No of days before booking” and “Stay duration”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Checked Zero variance and high cardinality in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Imputed missing data using Median.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Data was scaled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Dropped variables which had high cardinality, zero variance and no correlation.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74151"/>
                </a:solidFill>
                <a:latin typeface="Segoe UI" panose="020B0502040204020203" pitchFamily="34" charset="0"/>
                <a:ea typeface="Times New Roman" panose="02020603050405020304" pitchFamily="18" charset="0"/>
              </a:rPr>
              <a:t>After performing all pre-processing steps data was split into train and test (70:30)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74151"/>
              </a:solidFill>
              <a:latin typeface="Segoe UI" panose="020B0502040204020203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262CD5-AD01-42E3-9173-97C12BB0D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7209" y="0"/>
            <a:ext cx="6477000" cy="1189037"/>
          </a:xfrm>
        </p:spPr>
        <p:txBody>
          <a:bodyPr/>
          <a:lstStyle/>
          <a:p>
            <a:r>
              <a:rPr lang="en-US" dirty="0"/>
              <a:t>Interesting Insights (2/8)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28809" y="594518"/>
            <a:ext cx="7161591" cy="6263482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lvl="1"/>
            <a:endParaRPr lang="en-US" sz="2900" dirty="0"/>
          </a:p>
          <a:p>
            <a:pPr lvl="1"/>
            <a:r>
              <a:rPr lang="en-US" sz="3400" dirty="0"/>
              <a:t>The top 5 hotel clusters are 91,48, 42, 59, 28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81% booking is done using site_name ”2” and 94% from posa_continent “3”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90% of customers who made the booking are from country “66” and “205” and most frequent Hotel_cluster booked in country “50”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90% customers make bookings using “Device other than mobile” and 95% took the entire Holiday package 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52% and 36% customers booked rooms for 2 adults and 1 adult respectively and 80% travel without kids.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Channel “9” was the most effective marketing channel.</a:t>
            </a:r>
          </a:p>
          <a:p>
            <a:pPr lvl="1"/>
            <a:endParaRPr lang="en-US" sz="3400" dirty="0"/>
          </a:p>
          <a:p>
            <a:pPr lvl="1"/>
            <a:r>
              <a:rPr lang="en-US" sz="3400" dirty="0"/>
              <a:t>People booking hotel for 1 night is </a:t>
            </a:r>
            <a:r>
              <a:rPr lang="en-US" sz="3400" dirty="0" err="1"/>
              <a:t>higesh</a:t>
            </a:r>
            <a:r>
              <a:rPr lang="en-US" sz="3400" dirty="0"/>
              <a:t> with 56% followed by 2 days with 22% and 3 days with 11</a:t>
            </a:r>
            <a:r>
              <a:rPr lang="en-US" sz="2900" dirty="0"/>
              <a:t>%. </a:t>
            </a:r>
          </a:p>
          <a:p>
            <a:pPr lvl="1"/>
            <a:endParaRPr lang="en-US" sz="2900" dirty="0"/>
          </a:p>
          <a:p>
            <a:pPr lvl="1"/>
            <a:r>
              <a:rPr lang="en-US" sz="3400" dirty="0"/>
              <a:t>Graphs supporting the above are in next slides</a:t>
            </a:r>
          </a:p>
          <a:p>
            <a:pPr lvl="1"/>
            <a:endParaRPr lang="en-US" sz="2900" dirty="0"/>
          </a:p>
          <a:p>
            <a:pPr lvl="1"/>
            <a:endParaRPr lang="en-US" sz="3400" dirty="0"/>
          </a:p>
          <a:p>
            <a:pPr lvl="1"/>
            <a:endParaRPr lang="en-US" dirty="0"/>
          </a:p>
          <a:p>
            <a:pPr marL="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4" y="151520"/>
            <a:ext cx="10591800" cy="64633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Visualisation (3/8)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12D09EE-0E9C-A351-D6B1-C7E41563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50" y="797852"/>
            <a:ext cx="7772400" cy="51418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FDD1A1-E061-7EC1-CBE7-DAC9A6890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850" y="767162"/>
            <a:ext cx="3986616" cy="260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FC10C387-ED9F-7944-7B14-CB06DEE08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766" y="3368788"/>
            <a:ext cx="3817056" cy="2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97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18C6B5-87AC-4DA5-94CA-6E092A6A0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4" y="151520"/>
            <a:ext cx="10591800" cy="64633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Visualisation (4/8)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C3A91F83-152E-6C3B-5361-24EBE7257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4" y="769916"/>
            <a:ext cx="5243688" cy="2665014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0FC47E07-BFCC-6DD4-8CAF-7975C9EE9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45" y="719402"/>
            <a:ext cx="5147734" cy="26650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A8EE56F-5CBD-5CD3-2799-BD11D0DE3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33" y="3384416"/>
            <a:ext cx="5051777" cy="255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8F5C586-46D9-7BC0-0519-73FF096A2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445" y="3473585"/>
            <a:ext cx="4888088" cy="25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5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8B51BF-780C-45D4-A1D0-32D55EA0F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32" y="121444"/>
            <a:ext cx="12333112" cy="1189038"/>
          </a:xfrm>
        </p:spPr>
        <p:txBody>
          <a:bodyPr>
            <a:normAutofit/>
          </a:bodyPr>
          <a:lstStyle/>
          <a:p>
            <a:r>
              <a:rPr lang="en-US" dirty="0"/>
              <a:t>Fitting the Model (5/8)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78C9E-3E0D-2D30-5FB8-12C77E0B2AF9}"/>
              </a:ext>
            </a:extLst>
          </p:cNvPr>
          <p:cNvSpPr txBox="1"/>
          <p:nvPr/>
        </p:nvSpPr>
        <p:spPr>
          <a:xfrm>
            <a:off x="118532" y="633966"/>
            <a:ext cx="1149208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+mj-lt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Steps for selection of Data &amp; Variables: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Different combination were used to identify the best fitting variables, with scaling and without scaling of the data</a:t>
            </a:r>
          </a:p>
          <a:p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Train and Test data was also split basis booking month and year i.e. 2013 and till Aug 2014 as train and beyond 2014 as test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Performed Principal component analysis for dimension reduction.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Total no of Hotel_cluster in the dataset was 30+ however using all of them did not give a good model for prediction.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Thus, for better prediction we filtered Top 10 / Top 5 clusters and built a model.</a:t>
            </a:r>
          </a:p>
          <a:p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The variables have no correlation and so we did not use Linear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Models used for prediction : K-NN, logistic regression, Random Forest, Decision Tree and XG Boost.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n-lt"/>
              </a:rPr>
              <a:t>Snippet of accuracy of various combination has been added in annexures</a:t>
            </a:r>
          </a:p>
          <a:p>
            <a:endParaRPr lang="en-US" sz="1600" dirty="0">
              <a:solidFill>
                <a:schemeClr val="bg1"/>
              </a:solidFill>
              <a:latin typeface="+mn-lt"/>
            </a:endParaRPr>
          </a:p>
          <a:p>
            <a:endParaRPr lang="en-US" sz="1600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3042"/>
      </a:accent1>
      <a:accent2>
        <a:srgbClr val="3578AF"/>
      </a:accent2>
      <a:accent3>
        <a:srgbClr val="C4C4C4"/>
      </a:accent3>
      <a:accent4>
        <a:srgbClr val="A80B22"/>
      </a:accent4>
      <a:accent5>
        <a:srgbClr val="E2E2E2"/>
      </a:accent5>
      <a:accent6>
        <a:srgbClr val="2A6187"/>
      </a:accent6>
      <a:hlink>
        <a:srgbClr val="0563C1"/>
      </a:hlink>
      <a:folHlink>
        <a:srgbClr val="954F72"/>
      </a:folHlink>
    </a:clrScheme>
    <a:fontScheme name="Custom 8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rter Template_Heritage Month Presentation" id="{910467CA-E581-43CB-A3F9-242953556B2E}" vid="{325629C9-8C54-4982-A5E7-91DBF3E63BF9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3ACE82-BD1C-4CC4-B9C6-7097502B70B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80AD4D6-2712-4EC3-A727-A5652AD67F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04BC66-A771-492B-8E79-E3C5E33B71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Starter Template_Heritage Month Presentation</Template>
  <TotalTime>0</TotalTime>
  <Words>1015</Words>
  <Application>Microsoft Macintosh PowerPoint</Application>
  <PresentationFormat>Widescreen</PresentationFormat>
  <Paragraphs>248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Segoe UI</vt:lpstr>
      <vt:lpstr>Söhne</vt:lpstr>
      <vt:lpstr>Wingdings</vt:lpstr>
      <vt:lpstr>Office Theme</vt:lpstr>
      <vt:lpstr>Expedia Hotel Recommendation</vt:lpstr>
      <vt:lpstr>Overview</vt:lpstr>
      <vt:lpstr>Introduction (1/2)</vt:lpstr>
      <vt:lpstr>Introduction (2/2)</vt:lpstr>
      <vt:lpstr>Dataset (1/8)</vt:lpstr>
      <vt:lpstr>Interesting Insights (2/8) </vt:lpstr>
      <vt:lpstr>Visualisation (3/8)</vt:lpstr>
      <vt:lpstr>Visualisation (4/8)</vt:lpstr>
      <vt:lpstr>Fitting the Model (5/8)  </vt:lpstr>
      <vt:lpstr>Fitting the Model – PCA (6/8)</vt:lpstr>
      <vt:lpstr>Fitting the Model – Algorithms (7/8)  </vt:lpstr>
      <vt:lpstr>Fitting the Model - Algorithms (8/8)  </vt:lpstr>
      <vt:lpstr>Conclusion</vt:lpstr>
      <vt:lpstr>Thank You</vt:lpstr>
      <vt:lpstr>Annexure – List of Variables</vt:lpstr>
      <vt:lpstr>Annexure – Snippet of Code</vt:lpstr>
      <vt:lpstr>Annexure – Snippet of Code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2021-02-18T07:10:18Z</dcterms:created>
  <dcterms:modified xsi:type="dcterms:W3CDTF">2023-03-17T23:44:50Z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